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0"/>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396" r:id="rId25"/>
    <p:sldId id="279" r:id="rId26"/>
    <p:sldId id="413" r:id="rId27"/>
    <p:sldId id="402" r:id="rId28"/>
    <p:sldId id="420" r:id="rId29"/>
    <p:sldId id="284" r:id="rId30"/>
    <p:sldId id="399" r:id="rId31"/>
    <p:sldId id="285" r:id="rId32"/>
    <p:sldId id="407" r:id="rId33"/>
    <p:sldId id="414" r:id="rId34"/>
    <p:sldId id="405" r:id="rId35"/>
    <p:sldId id="298" r:id="rId36"/>
    <p:sldId id="398" r:id="rId37"/>
    <p:sldId id="300" r:id="rId38"/>
    <p:sldId id="301" r:id="rId39"/>
    <p:sldId id="406" r:id="rId40"/>
    <p:sldId id="306" r:id="rId41"/>
    <p:sldId id="395" r:id="rId42"/>
    <p:sldId id="353" r:id="rId43"/>
    <p:sldId id="354" r:id="rId44"/>
    <p:sldId id="355" r:id="rId45"/>
    <p:sldId id="390" r:id="rId46"/>
    <p:sldId id="358" r:id="rId47"/>
    <p:sldId id="391" r:id="rId48"/>
    <p:sldId id="360" r:id="rId49"/>
    <p:sldId id="362" r:id="rId50"/>
    <p:sldId id="417" r:id="rId51"/>
    <p:sldId id="363" r:id="rId52"/>
    <p:sldId id="364" r:id="rId53"/>
    <p:sldId id="365" r:id="rId54"/>
    <p:sldId id="366" r:id="rId55"/>
    <p:sldId id="367" r:id="rId56"/>
    <p:sldId id="368" r:id="rId57"/>
    <p:sldId id="369" r:id="rId58"/>
    <p:sldId id="370" r:id="rId59"/>
    <p:sldId id="371" r:id="rId60"/>
    <p:sldId id="386" r:id="rId61"/>
    <p:sldId id="412" r:id="rId62"/>
    <p:sldId id="372" r:id="rId63"/>
    <p:sldId id="382" r:id="rId64"/>
    <p:sldId id="381" r:id="rId65"/>
    <p:sldId id="374" r:id="rId66"/>
    <p:sldId id="375" r:id="rId67"/>
    <p:sldId id="376" r:id="rId68"/>
    <p:sldId id="404" r:id="rId69"/>
    <p:sldId id="379" r:id="rId70"/>
    <p:sldId id="377" r:id="rId71"/>
    <p:sldId id="378" r:id="rId72"/>
    <p:sldId id="380" r:id="rId73"/>
    <p:sldId id="387" r:id="rId74"/>
    <p:sldId id="392" r:id="rId75"/>
    <p:sldId id="385" r:id="rId76"/>
    <p:sldId id="393" r:id="rId77"/>
    <p:sldId id="384" r:id="rId78"/>
    <p:sldId id="416" r:id="rId7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57" d="100"/>
          <a:sy n="57" d="100"/>
        </p:scale>
        <p:origin x="724"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5.xml.rels><?xml version="1.0" encoding="UTF-8" standalone="yes"?>
<Relationships xmlns="http://schemas.openxmlformats.org/package/2006/relationships"><Relationship Id="rId1" Type="http://schemas.openxmlformats.org/officeDocument/2006/relationships/image" Target="../media/image471.png"/></Relationships>
</file>

<file path=ppt/diagrams/_rels/data7.xml.rels><?xml version="1.0" encoding="UTF-8" standalone="yes"?>
<Relationships xmlns="http://schemas.openxmlformats.org/package/2006/relationships"><Relationship Id="rId1" Type="http://schemas.openxmlformats.org/officeDocument/2006/relationships/image" Target="../media/image4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9/29/2021</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9/29/2021</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9/29/2021</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en.wikipedia.org/wiki/A*_search_algorithm" TargetMode="Externa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0.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starting state.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410200" y="1591270"/>
            <a:ext cx="3200403" cy="4657130"/>
            <a:chOff x="2362200" y="1792069"/>
            <a:chExt cx="3200403" cy="4657130"/>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62200" y="586740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2492283" y="5432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Starting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2667000" y="5802868"/>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9BDA743-EF61-4567-90DC-7FD975148AEE}"/>
              </a:ext>
            </a:extLst>
          </p:cNvPr>
          <p:cNvCxnSpPr>
            <a:cxnSpLocks/>
          </p:cNvCxnSpPr>
          <p:nvPr/>
        </p:nvCxnSpPr>
        <p:spPr>
          <a:xfrm flipH="1">
            <a:off x="5715000" y="2746962"/>
            <a:ext cx="1752597" cy="29327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105FE34-4611-45AF-B2C8-50E2984917BF}"/>
              </a:ext>
            </a:extLst>
          </p:cNvPr>
          <p:cNvSpPr/>
          <p:nvPr/>
        </p:nvSpPr>
        <p:spPr>
          <a:xfrm>
            <a:off x="5943600" y="5105048"/>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925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925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Redundant paths are often too memory-expensive to check.</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23622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8956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5908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6046404" y="1536979"/>
            <a:ext cx="1366143" cy="369332"/>
          </a:xfrm>
          <a:prstGeom prst="rect">
            <a:avLst/>
          </a:prstGeom>
          <a:noFill/>
        </p:spPr>
        <p:txBody>
          <a:bodyPr wrap="none" rtlCol="0">
            <a:spAutoFit/>
          </a:bodyPr>
          <a:lstStyle/>
          <a:p>
            <a:r>
              <a:rPr lang="en-US" dirty="0"/>
              <a:t>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733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590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750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590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914400" y="1640634"/>
            <a:ext cx="1380506" cy="369332"/>
          </a:xfrm>
          <a:prstGeom prst="rect">
            <a:avLst/>
          </a:prstGeom>
          <a:noFill/>
        </p:spPr>
        <p:txBody>
          <a:bodyPr wrap="none" rtlCol="0">
            <a:spAutoFit/>
          </a:bodyPr>
          <a:lstStyle/>
          <a:p>
            <a:r>
              <a:rPr lang="en-US" dirty="0"/>
              <a:t>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21009"/>
              <a:gd name="adj2" fmla="val -14512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1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order of node expansion.</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5"/>
                <a:ext cx="4723935" cy="3995028"/>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a:t>
                </a:r>
              </a:p>
              <a:p>
                <a:r>
                  <a:rPr lang="en-US" b="1" dirty="0">
                    <a:solidFill>
                      <a:srgbClr val="FF0000"/>
                    </a:solidFill>
                  </a:rPr>
                  <a:t>Search tree </a:t>
                </a:r>
                <a:r>
                  <a:rPr lang="en-US" dirty="0"/>
                  <a:t>spans the state space. Note that a single state can be represented by several search tree nodes. </a:t>
                </a:r>
              </a:p>
              <a:p>
                <a:r>
                  <a:rPr lang="en-US" dirty="0"/>
                  <a:t>State space size is an indication of problem size.</a:t>
                </a:r>
              </a:p>
              <a:p>
                <a:endParaRPr lang="en-US" dirty="0"/>
              </a:p>
              <a:p>
                <a:r>
                  <a:rPr lang="en-US" dirty="0"/>
                  <a:t>Even if the used algorithm represents the state space using atomic states, we may know that internally they are factored. </a:t>
                </a:r>
              </a:p>
              <a:p>
                <a:pPr marL="0" indent="0">
                  <a:buNone/>
                </a:pPr>
                <a:endParaRPr lang="en-US" dirty="0"/>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5"/>
                <a:ext cx="4723935" cy="3995028"/>
              </a:xfrm>
              <a:blipFill>
                <a:blip r:embed="rId2"/>
                <a:stretch>
                  <a:fillRect l="-387" t="-1677" r="-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633932"/>
            <a:ext cx="2532252" cy="461665"/>
          </a:xfrm>
          <a:prstGeom prst="rect">
            <a:avLst/>
          </a:prstGeom>
          <a:noFill/>
        </p:spPr>
        <p:txBody>
          <a:bodyPr wrap="square" rtlCol="0">
            <a:spAutoFit/>
          </a:bodyPr>
          <a:lstStyle/>
          <a:p>
            <a:r>
              <a:rPr lang="en-US" sz="12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646331"/>
          </a:xfrm>
          <a:prstGeom prst="rect">
            <a:avLst/>
          </a:prstGeom>
        </p:spPr>
        <p:txBody>
          <a:bodyPr wrap="square">
            <a:spAutoFit/>
          </a:bodyPr>
          <a:lstStyle/>
          <a:p>
            <a:r>
              <a:rPr lang="en-US" sz="900" b="1" dirty="0"/>
              <a:t>#Python</a:t>
            </a:r>
          </a:p>
          <a:p>
            <a:r>
              <a:rPr lang="en-US" sz="900" b="1" dirty="0"/>
              <a:t>import math </a:t>
            </a:r>
          </a:p>
          <a:p>
            <a:r>
              <a:rPr lang="en-US" sz="900" b="1" dirty="0"/>
              <a:t>  </a:t>
            </a:r>
          </a:p>
          <a:p>
            <a:r>
              <a:rPr lang="en-US" sz="900" b="1" dirty="0"/>
              <a:t>print (</a:t>
            </a:r>
            <a:r>
              <a:rPr lang="en-US" sz="900" b="1" dirty="0" err="1"/>
              <a:t>math.factorial</a:t>
            </a:r>
            <a:r>
              <a:rPr lang="en-US" sz="9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061829"/>
          </a:xfrm>
          <a:prstGeom prst="rect">
            <a:avLst/>
          </a:prstGeom>
        </p:spPr>
        <p:txBody>
          <a:bodyPr wrap="square">
            <a:spAutoFit/>
          </a:bodyPr>
          <a:lstStyle/>
          <a:p>
            <a:r>
              <a:rPr lang="en-US" sz="1050" b="1" dirty="0"/>
              <a:t>#Python</a:t>
            </a:r>
          </a:p>
          <a:p>
            <a:r>
              <a:rPr lang="en-US" sz="1050" b="1" dirty="0"/>
              <a:t>import </a:t>
            </a:r>
            <a:r>
              <a:rPr lang="en-US" sz="1050" b="1" dirty="0" err="1"/>
              <a:t>scipy.special</a:t>
            </a:r>
            <a:endParaRPr lang="en-US" sz="1050" b="1" dirty="0"/>
          </a:p>
          <a:p>
            <a:endParaRPr lang="en-US" sz="1050" b="1" dirty="0"/>
          </a:p>
          <a:p>
            <a:r>
              <a:rPr lang="en-US" sz="1050" b="1" dirty="0"/>
              <a:t># the two give the same results </a:t>
            </a:r>
          </a:p>
          <a:p>
            <a:r>
              <a:rPr lang="en-US" sz="1050" b="1" dirty="0" err="1"/>
              <a:t>scipy.special.binom</a:t>
            </a:r>
            <a:r>
              <a:rPr lang="en-US" sz="1050" b="1" dirty="0"/>
              <a:t>(10, 5)</a:t>
            </a:r>
          </a:p>
          <a:p>
            <a:r>
              <a:rPr lang="en-US" sz="1050" b="1" dirty="0" err="1"/>
              <a:t>scipy.special.comb</a:t>
            </a:r>
            <a:r>
              <a:rPr lang="en-US" sz="105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3049228"/>
                <a:ext cx="3440151" cy="1214672"/>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In how many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3049228"/>
                <a:ext cx="3440151" cy="1214672"/>
              </a:xfrm>
              <a:prstGeom prst="wedgeRectCallout">
                <a:avLst>
                  <a:gd name="adj1" fmla="val -88660"/>
                  <a:gd name="adj2" fmla="val 95946"/>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until it finds the goal state by chance.</a:t>
            </a:r>
          </a:p>
          <a:p>
            <a:endParaRPr lang="en-US" dirty="0"/>
          </a:p>
          <a:p>
            <a:pPr marL="0" indent="0">
              <a:buNone/>
            </a:pPr>
            <a:r>
              <a:rPr lang="en-US" dirty="0"/>
              <a:t>Algorithms:</a:t>
            </a:r>
          </a:p>
          <a:p>
            <a:r>
              <a:rPr lang="en-US" dirty="0"/>
              <a:t>Breadth-first search</a:t>
            </a:r>
          </a:p>
          <a:p>
            <a:r>
              <a:rPr lang="en-US" dirty="0"/>
              <a:t>Uniform-cost search</a:t>
            </a:r>
          </a:p>
          <a:p>
            <a:r>
              <a:rPr lang="en-US" dirty="0"/>
              <a:t>Depth-first search</a:t>
            </a:r>
          </a:p>
          <a:p>
            <a:r>
              <a:rPr lang="en-US" dirty="0"/>
              <a:t>Iterative deepening 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1450975"/>
          </a:xfrm>
        </p:spPr>
        <p:txBody>
          <a:bodyPr>
            <a:normAutofit/>
          </a:bodyPr>
          <a:lstStyle/>
          <a:p>
            <a:r>
              <a:rPr lang="en-US" b="1" dirty="0"/>
              <a:t>Expansion rule: </a:t>
            </a:r>
            <a:r>
              <a:rPr lang="en-US" dirty="0"/>
              <a:t>Expand shallowest unexpanded node in the frontier (first added).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645929"/>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876800"/>
            <a:ext cx="7981950" cy="1200329"/>
          </a:xfrm>
          <a:prstGeom prst="rect">
            <a:avLst/>
          </a:prstGeom>
        </p:spPr>
        <p:txBody>
          <a:bodyPr wrap="square">
            <a:spAutoFit/>
          </a:bodyPr>
          <a:lstStyle/>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424596" y="3731244"/>
            <a:ext cx="2329870" cy="1546299"/>
          </a:xfrm>
          <a:prstGeom prst="wedgeRoundRectCallout">
            <a:avLst>
              <a:gd name="adj1" fmla="val -168167"/>
              <a:gd name="adj2" fmla="val 222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reached</a:t>
            </a:r>
            <a:r>
              <a:rPr lang="en-US" dirty="0"/>
              <a:t> makes sure we do not visit nodes twice (e.g., in a loop). Fast lookup is important.</a:t>
            </a:r>
          </a:p>
        </p:txBody>
      </p:sp>
    </p:spTree>
    <p:extLst>
      <p:ext uri="{BB962C8B-B14F-4D97-AF65-F5344CB8AC3E}">
        <p14:creationId xmlns:p14="http://schemas.microsoft.com/office/powerpoint/2010/main" val="23621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Number of nodes created in a </a:t>
                </a:r>
                <a:r>
                  <a:rPr lang="en-US" sz="2400" i="1" dirty="0"/>
                  <a:t>b</a:t>
                </a:r>
                <a:r>
                  <a:rPr lang="en-US" sz="2400" dirty="0"/>
                  <a:t>-</a:t>
                </a:r>
                <a:r>
                  <a:rPr lang="en-US" sz="2400" dirty="0" err="1"/>
                  <a:t>ary</a:t>
                </a:r>
                <a:r>
                  <a:rPr lang="en-US" sz="2400" dirty="0"/>
                  <a:t> tree of depth </a:t>
                </a:r>
                <a:r>
                  <a:rPr lang="en-US" sz="2400" i="1" dirty="0"/>
                  <a:t>d </a:t>
                </a:r>
                <a:r>
                  <a:rPr lang="en-US" sz="2400" dirty="0"/>
                  <a:t>(depth of optimal solution):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r>
                        <a:rPr lang="en-US" sz="2400" i="1" dirty="0">
                          <a:latin typeface="Cambria Math" panose="02040503050406030204" pitchFamily="18" charset="0"/>
                        </a:rPr>
                        <m:t>𝑏𝑑</m:t>
                      </m:r>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r>
                  <a:rPr lang="en-US" sz="2400" i="1" dirty="0"/>
                  <a:t>O</a:t>
                </a:r>
                <a:r>
                  <a:rPr lang="en-US" sz="2400" dirty="0"/>
                  <a:t>(</a:t>
                </a:r>
                <a:r>
                  <a:rPr lang="en-US" sz="2400" i="1" dirty="0"/>
                  <a:t>b</a:t>
                </a:r>
                <a:r>
                  <a:rPr lang="en-US" sz="2400" i="1" baseline="30000" dirty="0"/>
                  <a:t>d</a:t>
                </a:r>
                <a:r>
                  <a:rPr lang="en-US" sz="2400" dirty="0"/>
                  <a:t>)</a:t>
                </a:r>
              </a:p>
              <a:p>
                <a:pPr>
                  <a:lnSpc>
                    <a:spcPct val="90000"/>
                  </a:lnSpc>
                </a:pPr>
                <a:endParaRPr lang="en-US" sz="2800" dirty="0">
                  <a:solidFill>
                    <a:srgbClr val="FF0000"/>
                  </a:solidFill>
                </a:endParaRPr>
              </a:p>
              <a:p>
                <a:pPr marL="0" indent="0">
                  <a:lnSpc>
                    <a:spcPct val="90000"/>
                  </a:lnSpc>
                  <a:buNone/>
                </a:pPr>
                <a:r>
                  <a:rPr lang="en-US" sz="2800" dirty="0"/>
                  <a:t>Notes:</a:t>
                </a:r>
              </a:p>
              <a:p>
                <a:pPr lvl="1"/>
                <a:r>
                  <a:rPr lang="en-US" sz="2500" dirty="0"/>
                  <a:t>The state space is typically very large: </a:t>
                </a:r>
                <a:r>
                  <a:rPr lang="en-US" sz="2800" i="1" dirty="0"/>
                  <a:t>O(b</a:t>
                </a:r>
                <a:r>
                  <a:rPr lang="en-US" sz="2800" i="1" baseline="30000" dirty="0"/>
                  <a:t>d</a:t>
                </a:r>
                <a:r>
                  <a:rPr lang="en-US" sz="2800" i="1" dirty="0"/>
                  <a:t>) &lt;&lt; O(n)</a:t>
                </a:r>
                <a:endParaRPr lang="en-US" sz="2500" i="1" dirty="0"/>
              </a:p>
              <a:p>
                <a:pPr lvl="1"/>
                <a:r>
                  <a:rPr lang="en-US" sz="2500" dirty="0"/>
                  <a:t>Space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p:nvPr/>
          </p:nvCxnSpPr>
          <p:spPr>
            <a:xfrm rot="10800000" flipV="1">
              <a:off x="3733801" y="3720726"/>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p:nvPr/>
          </p:nvCxnSpPr>
          <p:spPr>
            <a:xfrm rot="10800000" flipH="1" flipV="1">
              <a:off x="4800597" y="3733800"/>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p:nvPr/>
          </p:nvCxnSpPr>
          <p:spPr>
            <a:xfrm rot="10800000" flipV="1">
              <a:off x="28956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p:nvPr/>
          </p:nvCxnSpPr>
          <p:spPr>
            <a:xfrm rot="10800000" flipV="1">
              <a:off x="52578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p:nvPr/>
          </p:nvCxnSpPr>
          <p:spPr>
            <a:xfrm rot="10800000" flipH="1" flipV="1">
              <a:off x="3657593"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p:nvPr/>
          </p:nvCxnSpPr>
          <p:spPr>
            <a:xfrm rot="10800000" flipH="1" flipV="1">
              <a:off x="58674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dirty="0"/>
                  <a:t>A</a:t>
                </a:r>
                <a:r>
                  <a:rPr lang="en-US" sz="2400" b="1" dirty="0"/>
                  <a:t> best-first search strategy</a:t>
                </a:r>
                <a:r>
                  <a:rPr lang="en-US" sz="2400" dirty="0"/>
                  <a:t>: Expand node with the least path cost from the initial state in frontier</a:t>
                </a:r>
              </a:p>
              <a:p>
                <a:pPr>
                  <a:lnSpc>
                    <a:spcPct val="90000"/>
                  </a:lnSpc>
                </a:pPr>
                <a:r>
                  <a:rPr lang="en-US" sz="2400" dirty="0"/>
                  <a:t>Implementation: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p>
              <a:p>
                <a:pPr>
                  <a:lnSpc>
                    <a:spcPct val="90000"/>
                  </a:lnSpc>
                </a:pPr>
                <a:r>
                  <a:rPr lang="en-US" sz="2400" dirty="0"/>
                  <a:t>Breadth-first search is a special case when all step costs all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23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10043" y="53340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6005"/>
              <a:gd name="adj2" fmla="val -842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spTree>
    <p:extLst>
      <p:ext uri="{BB962C8B-B14F-4D97-AF65-F5344CB8AC3E}">
        <p14:creationId xmlns:p14="http://schemas.microsoft.com/office/powerpoint/2010/main" val="72673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(LIFO)</a:t>
            </a:r>
          </a:p>
          <a:p>
            <a:r>
              <a:rPr lang="en-US" sz="2000" b="1" dirty="0"/>
              <a:t>Cycle Checking</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r>
              <a:rPr lang="en-US" i="1" dirty="0"/>
              <a:t>O(bm),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2"/>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branch in memory, then we can only check against the path from the root to the current node to prevent cycles. </a:t>
            </a:r>
          </a:p>
        </p:txBody>
      </p:sp>
      <p:grpSp>
        <p:nvGrpSpPr>
          <p:cNvPr id="14" name="Group 13">
            <a:extLst>
              <a:ext uri="{FF2B5EF4-FFF2-40B4-BE49-F238E27FC236}">
                <a16:creationId xmlns:a16="http://schemas.microsoft.com/office/drawing/2014/main" id="{8478D136-ED8C-4E36-9DB4-8C067DE1B0E3}"/>
              </a:ext>
            </a:extLst>
          </p:cNvPr>
          <p:cNvGrpSpPr/>
          <p:nvPr/>
        </p:nvGrpSpPr>
        <p:grpSpPr>
          <a:xfrm>
            <a:off x="1219200" y="4847063"/>
            <a:ext cx="2289484" cy="431902"/>
            <a:chOff x="1219200" y="5045074"/>
            <a:chExt cx="2289484" cy="431902"/>
          </a:xfrm>
        </p:grpSpPr>
        <p:cxnSp>
          <p:nvCxnSpPr>
            <p:cNvPr id="6" name="Straight Connector 5">
              <a:extLst>
                <a:ext uri="{FF2B5EF4-FFF2-40B4-BE49-F238E27FC236}">
                  <a16:creationId xmlns:a16="http://schemas.microsoft.com/office/drawing/2014/main" id="{D3778DBE-5345-4BED-9B6B-1C8A05528F24}"/>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5E2A20-FA7A-43AE-B260-543702EE4EF9}"/>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37BBD3B-751B-439A-A8AB-943C27B2BC4B}"/>
              </a:ext>
            </a:extLst>
          </p:cNvPr>
          <p:cNvGrpSpPr/>
          <p:nvPr/>
        </p:nvGrpSpPr>
        <p:grpSpPr>
          <a:xfrm>
            <a:off x="1672916" y="3450165"/>
            <a:ext cx="2289484" cy="203302"/>
            <a:chOff x="1219200" y="5045074"/>
            <a:chExt cx="2289484" cy="431902"/>
          </a:xfrm>
        </p:grpSpPr>
        <p:cxnSp>
          <p:nvCxnSpPr>
            <p:cNvPr id="16" name="Straight Connector 15">
              <a:extLst>
                <a:ext uri="{FF2B5EF4-FFF2-40B4-BE49-F238E27FC236}">
                  <a16:creationId xmlns:a16="http://schemas.microsoft.com/office/drawing/2014/main" id="{D6326975-5238-4688-AED2-524F4932B2B9}"/>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995ED68-C96F-42B2-AEF5-C2556E8DEF8C}"/>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E9F8379C-B43D-4FEC-BD4F-6E10578AAB68}"/>
              </a:ext>
            </a:extLst>
          </p:cNvPr>
          <p:cNvSpPr txBox="1"/>
          <p:nvPr/>
        </p:nvSpPr>
        <p:spPr>
          <a:xfrm>
            <a:off x="2438400" y="3145365"/>
            <a:ext cx="1600200" cy="369332"/>
          </a:xfrm>
          <a:prstGeom prst="rect">
            <a:avLst/>
          </a:prstGeom>
          <a:noFill/>
        </p:spPr>
        <p:txBody>
          <a:bodyPr wrap="square" rtlCol="0">
            <a:spAutoFit/>
          </a:bodyPr>
          <a:lstStyle/>
          <a:p>
            <a:r>
              <a:rPr lang="en-US" b="1" dirty="0">
                <a:solidFill>
                  <a:srgbClr val="FF0000"/>
                </a:solidFill>
              </a:rPr>
              <a:t>DFS-SEARCH</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57BCB90-ABD7-4530-80AF-4CA46FE17FF0}"/>
                  </a:ext>
                </a:extLst>
              </p:cNvPr>
              <p:cNvSpPr txBox="1"/>
              <p:nvPr/>
            </p:nvSpPr>
            <p:spPr>
              <a:xfrm>
                <a:off x="4305302" y="3004633"/>
                <a:ext cx="16002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𝒍</m:t>
                      </m:r>
                      <m:r>
                        <a:rPr lang="en-US" b="1" i="1"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p:sp>
            <p:nvSpPr>
              <p:cNvPr id="13" name="TextBox 12">
                <a:extLst>
                  <a:ext uri="{FF2B5EF4-FFF2-40B4-BE49-F238E27FC236}">
                    <a16:creationId xmlns:a16="http://schemas.microsoft.com/office/drawing/2014/main" id="{957BCB90-ABD7-4530-80AF-4CA46FE17FF0}"/>
                  </a:ext>
                </a:extLst>
              </p:cNvPr>
              <p:cNvSpPr txBox="1">
                <a:spLocks noRot="1" noChangeAspect="1" noMove="1" noResize="1" noEditPoints="1" noAdjustHandles="1" noChangeArrowheads="1" noChangeShapeType="1" noTextEdit="1"/>
              </p:cNvSpPr>
              <p:nvPr/>
            </p:nvSpPr>
            <p:spPr>
              <a:xfrm>
                <a:off x="4305302" y="3004633"/>
                <a:ext cx="1600200" cy="369332"/>
              </a:xfrm>
              <a:prstGeom prst="rect">
                <a:avLst/>
              </a:prstGeom>
              <a:blipFill>
                <a:blip r:embed="rId3"/>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151940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(if the reached data structure is not stored)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5943600" y="32004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411245" y="2670175"/>
            <a:ext cx="6132555" cy="2406837"/>
            <a:chOff x="2590800" y="3460563"/>
            <a:chExt cx="4191000" cy="1644837"/>
          </a:xfrm>
        </p:grpSpPr>
        <p:cxnSp>
          <p:nvCxnSpPr>
            <p:cNvPr id="24" name="Straight Arrow Connector 23"/>
            <p:cNvCxnSpPr/>
            <p:nvPr/>
          </p:nvCxnSpPr>
          <p:spPr>
            <a:xfrm rot="10800000" flipV="1">
              <a:off x="3733801" y="3720726"/>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p:nvPr/>
          </p:nvCxnSpPr>
          <p:spPr>
            <a:xfrm rot="10800000" flipH="1" flipV="1">
              <a:off x="4800597" y="3733800"/>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28956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p:nvPr/>
          </p:nvCxnSpPr>
          <p:spPr>
            <a:xfrm rot="10800000" flipV="1">
              <a:off x="52578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flipH="1" flipV="1">
              <a:off x="3657593"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p:nvPr/>
          </p:nvCxnSpPr>
          <p:spPr>
            <a:xfrm rot="10800000" flipH="1" flipV="1">
              <a:off x="58674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grpSp>
      <p:sp>
        <p:nvSpPr>
          <p:cNvPr id="37" name="Right Arrow 36"/>
          <p:cNvSpPr/>
          <p:nvPr/>
        </p:nvSpPr>
        <p:spPr>
          <a:xfrm>
            <a:off x="5485630" y="5558830"/>
            <a:ext cx="381000"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8011851" y="4193658"/>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flipH="1">
            <a:off x="7665595" y="2670175"/>
            <a:ext cx="197397"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flipH="1">
            <a:off x="1981200" y="2603144"/>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1267498" y="3180273"/>
            <a:ext cx="1260949"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6494775" y="5625926"/>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260359" y="3331332"/>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5943729" y="5634517"/>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p:cNvCxnSpPr>
          <p:nvPr/>
        </p:nvCxnSpPr>
        <p:spPr>
          <a:xfrm flipH="1">
            <a:off x="6205775" y="5011696"/>
            <a:ext cx="957338" cy="62282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1597565" y="56144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3055768" y="3892176"/>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lnSpcReduction="10000"/>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there is no path to the goal of length 1, do a DFS searching for a path of length 2</a:t>
            </a:r>
          </a:p>
          <a:p>
            <a:pPr marL="971550" lvl="1" indent="-514350">
              <a:buFont typeface="+mj-lt"/>
              <a:buAutoNum type="arabicPeriod"/>
            </a:pPr>
            <a:r>
              <a:rPr lang="en-US" dirty="0"/>
              <a:t>If there is no path of length 2,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mc:Choice xmlns:a14="http://schemas.microsoft.com/office/drawing/2010/main"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𝒇</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E788C8-5917-4129-8389-D9B884B54F93}"/>
              </a:ext>
            </a:extLst>
          </p:cNvPr>
          <p:cNvSpPr txBox="1"/>
          <p:nvPr/>
        </p:nvSpPr>
        <p:spPr>
          <a:xfrm>
            <a:off x="838200" y="6123542"/>
            <a:ext cx="5334000" cy="369332"/>
          </a:xfrm>
          <a:prstGeom prst="rect">
            <a:avLst/>
          </a:prstGeom>
          <a:noFill/>
        </p:spPr>
        <p:txBody>
          <a:bodyPr wrap="square" rtlCol="0">
            <a:spAutoFit/>
          </a:bodyPr>
          <a:lstStyle/>
          <a:p>
            <a:r>
              <a:rPr lang="en-US" dirty="0"/>
              <a:t>* See Uniform-cost search for the pseudo code.</a:t>
            </a:r>
          </a:p>
        </p:txBody>
      </p:sp>
    </p:spTree>
    <p:extLst>
      <p:ext uri="{BB962C8B-B14F-4D97-AF65-F5344CB8AC3E}">
        <p14:creationId xmlns:p14="http://schemas.microsoft.com/office/powerpoint/2010/main" val="878665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566040" y="5373165"/>
            <a:ext cx="3307572" cy="369332"/>
          </a:xfrm>
          <a:prstGeom prst="rect">
            <a:avLst/>
          </a:prstGeom>
          <a:noFill/>
        </p:spPr>
        <p:txBody>
          <a:bodyPr wrap="none" rtlCol="0">
            <a:spAutoFit/>
          </a:bodyPr>
          <a:lstStyle/>
          <a:p>
            <a:r>
              <a:rPr lang="en-US" dirty="0"/>
              <a:t>Greedy best-first will go this way!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Admissible heuristics</a:t>
            </a:r>
          </a:p>
        </p:txBody>
      </p:sp>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r>
              <a:rPr lang="en-US" sz="2400" i="1" dirty="0"/>
              <a:t>h</a:t>
            </a:r>
            <a:r>
              <a:rPr lang="en-US" sz="2400" dirty="0"/>
              <a:t>(</a:t>
            </a:r>
            <a:r>
              <a:rPr lang="en-US" sz="2400" i="1" dirty="0"/>
              <a:t>n</a:t>
            </a:r>
            <a:r>
              <a:rPr lang="en-US" sz="2400" dirty="0"/>
              <a:t>) is </a:t>
            </a:r>
            <a:r>
              <a:rPr lang="en-US" sz="2400" b="1" dirty="0">
                <a:solidFill>
                  <a:srgbClr val="FF0000"/>
                </a:solidFill>
              </a:rPr>
              <a:t>admissible</a:t>
            </a:r>
            <a:r>
              <a:rPr lang="en-US" sz="2400" dirty="0"/>
              <a:t> if for every node </a:t>
            </a:r>
            <a:r>
              <a:rPr lang="en-US" sz="2400" i="1" dirty="0"/>
              <a:t>n</a:t>
            </a:r>
            <a:r>
              <a:rPr lang="en-US" sz="2400" dirty="0"/>
              <a:t>, </a:t>
            </a:r>
            <a:r>
              <a:rPr lang="en-US" sz="2400" i="1" dirty="0"/>
              <a:t>h</a:t>
            </a:r>
            <a:r>
              <a:rPr lang="en-US" sz="2400" dirty="0"/>
              <a:t>(</a:t>
            </a:r>
            <a:r>
              <a:rPr lang="en-US" sz="2400" i="1" dirty="0"/>
              <a:t>n</a:t>
            </a:r>
            <a:r>
              <a:rPr lang="en-US" sz="2400" dirty="0"/>
              <a:t>)</a:t>
            </a:r>
            <a:r>
              <a:rPr lang="en-US" sz="2400" i="1" dirty="0"/>
              <a:t> </a:t>
            </a:r>
            <a:r>
              <a:rPr lang="en-US" sz="2400" i="1" dirty="0">
                <a:cs typeface="Arial" pitchFamily="34" charset="0"/>
              </a:rPr>
              <a:t>≤</a:t>
            </a:r>
            <a:r>
              <a:rPr lang="en-US" sz="2400" i="1" dirty="0"/>
              <a:t> h</a:t>
            </a:r>
            <a:r>
              <a:rPr lang="en-US" sz="2400" i="1" baseline="30000" dirty="0"/>
              <a:t>*</a:t>
            </a:r>
            <a:r>
              <a:rPr lang="en-US" sz="2400" dirty="0"/>
              <a:t>(</a:t>
            </a:r>
            <a:r>
              <a:rPr lang="en-US" sz="2400" i="1" dirty="0"/>
              <a:t>n</a:t>
            </a:r>
            <a:r>
              <a:rPr lang="en-US" sz="2400" dirty="0"/>
              <a:t>)</a:t>
            </a:r>
            <a:r>
              <a:rPr lang="en-US" sz="2400" i="1" dirty="0"/>
              <a:t>, </a:t>
            </a:r>
            <a:r>
              <a:rPr lang="en-US" sz="2400" dirty="0"/>
              <a:t>where </a:t>
            </a:r>
            <a:r>
              <a:rPr lang="en-US" sz="2400" i="1" dirty="0"/>
              <a:t>h</a:t>
            </a:r>
            <a:r>
              <a:rPr lang="en-US" sz="2400" i="1" baseline="30000" dirty="0"/>
              <a:t>*</a:t>
            </a:r>
            <a:r>
              <a:rPr lang="en-US" sz="2400" dirty="0"/>
              <a:t>(</a:t>
            </a:r>
            <a:r>
              <a:rPr lang="en-US" sz="2400" i="1" dirty="0"/>
              <a:t>n</a:t>
            </a:r>
            <a:r>
              <a:rPr lang="en-US" sz="2400" dirty="0"/>
              <a:t>) is the true cost to reach the goal state from </a:t>
            </a:r>
            <a:r>
              <a:rPr lang="en-US" sz="2400" i="1" dirty="0"/>
              <a:t>n.</a:t>
            </a:r>
            <a:endParaRPr lang="en-US" sz="2400" dirty="0"/>
          </a:p>
          <a:p>
            <a:pPr marL="0" indent="0">
              <a:buNone/>
            </a:pPr>
            <a:r>
              <a:rPr lang="en-US" sz="2400" dirty="0"/>
              <a:t>I.e., an admissible heuristic </a:t>
            </a:r>
            <a:r>
              <a:rPr lang="en-US" sz="2400"/>
              <a:t>is a </a:t>
            </a:r>
            <a:r>
              <a:rPr lang="en-US" sz="2400" b="1">
                <a:solidFill>
                  <a:srgbClr val="FF0000"/>
                </a:solidFill>
              </a:rPr>
              <a:t>lower </a:t>
            </a:r>
            <a:r>
              <a:rPr lang="en-US" sz="2400" b="1" dirty="0">
                <a:solidFill>
                  <a:srgbClr val="FF0000"/>
                </a:solidFill>
              </a:rPr>
              <a:t>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r>
              <a:rPr lang="en-US" sz="2400" i="1" dirty="0"/>
              <a:t>h</a:t>
            </a:r>
            <a:r>
              <a:rPr lang="en-US" sz="2400" dirty="0"/>
              <a:t>(</a:t>
            </a:r>
            <a:r>
              <a:rPr lang="en-US" sz="2400" i="1" dirty="0"/>
              <a:t>n</a:t>
            </a:r>
            <a:r>
              <a:rPr lang="en-US" sz="2400" dirty="0"/>
              <a:t>)</a:t>
            </a:r>
            <a:r>
              <a:rPr lang="en-US" sz="2400" i="1" dirty="0"/>
              <a:t> </a:t>
            </a:r>
            <a:r>
              <a:rPr lang="en-US" sz="2400" dirty="0"/>
              <a:t>is admissible, A</a:t>
            </a:r>
            <a:r>
              <a:rPr lang="en-US" sz="2400" baseline="30000" dirty="0"/>
              <a:t>*</a:t>
            </a:r>
            <a:r>
              <a:rPr lang="en-US" sz="2400" dirty="0"/>
              <a:t> is optimal.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p:sp>
        <p:nvSpPr>
          <p:cNvPr id="3" name="Content Placeholder 2"/>
          <p:cNvSpPr>
            <a:spLocks noGrp="1"/>
          </p:cNvSpPr>
          <p:nvPr>
            <p:ph idx="1"/>
          </p:nvPr>
        </p:nvSpPr>
        <p:spPr>
          <a:xfrm>
            <a:off x="666750" y="4264579"/>
            <a:ext cx="7886700" cy="2076450"/>
          </a:xfrm>
        </p:spPr>
        <p:txBody>
          <a:bodyPr>
            <a:normAutofit fontScale="70000" lnSpcReduction="20000"/>
          </a:bodyPr>
          <a:lstStyle/>
          <a:p>
            <a:pPr>
              <a:lnSpc>
                <a:spcPct val="120000"/>
              </a:lnSpc>
            </a:pPr>
            <a:r>
              <a:rPr lang="en-US" sz="2800" dirty="0"/>
              <a:t>Suppose A* terminates its search at </a:t>
            </a:r>
            <a:r>
              <a:rPr lang="en-US" sz="2800" i="1" dirty="0"/>
              <a:t>n</a:t>
            </a:r>
            <a:r>
              <a:rPr lang="en-US" sz="2800" dirty="0"/>
              <a:t>*.</a:t>
            </a:r>
          </a:p>
          <a:p>
            <a:pPr>
              <a:lnSpc>
                <a:spcPct val="120000"/>
              </a:lnSpc>
            </a:pPr>
            <a:r>
              <a:rPr lang="en-US" sz="2800" dirty="0"/>
              <a:t>It has found a path whose </a:t>
            </a:r>
            <a:r>
              <a:rPr lang="en-US" sz="2800" i="1" dirty="0"/>
              <a:t>actual cost</a:t>
            </a:r>
            <a:r>
              <a:rPr lang="en-US" sz="2800" dirty="0"/>
              <a:t> </a:t>
            </a:r>
            <a:r>
              <a:rPr lang="en-US" sz="2800" i="1" dirty="0"/>
              <a:t>f</a:t>
            </a:r>
            <a:r>
              <a:rPr lang="en-US" sz="2800" dirty="0"/>
              <a:t>(</a:t>
            </a:r>
            <a:r>
              <a:rPr lang="en-US" sz="2800" i="1" dirty="0"/>
              <a:t>n</a:t>
            </a:r>
            <a:r>
              <a:rPr lang="en-US" sz="2800" dirty="0"/>
              <a:t>*) = </a:t>
            </a:r>
            <a:r>
              <a:rPr lang="en-US" sz="2800" i="1" dirty="0"/>
              <a:t>g</a:t>
            </a:r>
            <a:r>
              <a:rPr lang="en-US" sz="2800" dirty="0"/>
              <a:t>(</a:t>
            </a:r>
            <a:r>
              <a:rPr lang="en-US" sz="2800" i="1" dirty="0"/>
              <a:t>n</a:t>
            </a:r>
            <a:r>
              <a:rPr lang="en-US" sz="2800" dirty="0"/>
              <a:t>*) + 0 is lower than the </a:t>
            </a:r>
            <a:r>
              <a:rPr lang="en-US" sz="2800" i="1" dirty="0"/>
              <a:t>estimated cost</a:t>
            </a:r>
            <a:r>
              <a:rPr lang="en-US" sz="2800" dirty="0"/>
              <a:t> </a:t>
            </a:r>
            <a:r>
              <a:rPr lang="en-US" sz="2800" i="1" dirty="0"/>
              <a:t>f</a:t>
            </a:r>
            <a:r>
              <a:rPr lang="en-US" sz="2800" dirty="0"/>
              <a:t>(</a:t>
            </a:r>
            <a:r>
              <a:rPr lang="en-US" sz="2800" i="1" dirty="0"/>
              <a:t>n</a:t>
            </a:r>
            <a:r>
              <a:rPr lang="en-US" sz="2800" dirty="0"/>
              <a:t>) of any path going through any frontier node.</a:t>
            </a:r>
          </a:p>
          <a:p>
            <a:pPr>
              <a:lnSpc>
                <a:spcPct val="120000"/>
              </a:lnSpc>
            </a:pPr>
            <a:r>
              <a:rPr lang="en-US" sz="2800" dirty="0"/>
              <a:t>Since </a:t>
            </a:r>
            <a:r>
              <a:rPr lang="en-US" sz="2800" i="1" dirty="0"/>
              <a:t>f</a:t>
            </a:r>
            <a:r>
              <a:rPr lang="en-US" sz="2800" dirty="0"/>
              <a:t>(</a:t>
            </a:r>
            <a:r>
              <a:rPr lang="en-US" sz="2800" i="1" dirty="0"/>
              <a:t>n</a:t>
            </a:r>
            <a:r>
              <a:rPr lang="en-US" sz="2800" dirty="0"/>
              <a:t>) is an </a:t>
            </a:r>
            <a:r>
              <a:rPr lang="en-US" sz="2800" i="1" dirty="0"/>
              <a:t>optimistic</a:t>
            </a:r>
            <a:r>
              <a:rPr lang="en-US" sz="2800" dirty="0"/>
              <a:t> estimate, it is impossible for </a:t>
            </a:r>
            <a:r>
              <a:rPr lang="en-US" sz="2800" i="1" dirty="0"/>
              <a:t>n</a:t>
            </a:r>
            <a:r>
              <a:rPr lang="en-US" sz="2800" dirty="0"/>
              <a:t> to have a successor goal state </a:t>
            </a:r>
            <a:r>
              <a:rPr lang="en-US" sz="2800" i="1" dirty="0"/>
              <a:t>n</a:t>
            </a:r>
            <a:r>
              <a:rPr lang="en-US" sz="2800" dirty="0"/>
              <a:t>’ with g(</a:t>
            </a:r>
            <a:r>
              <a:rPr lang="en-US" sz="2800" i="1" dirty="0"/>
              <a:t>n</a:t>
            </a:r>
            <a:r>
              <a:rPr lang="en-US" sz="2800" dirty="0"/>
              <a:t>’) &lt; </a:t>
            </a:r>
            <a:r>
              <a:rPr lang="en-US" sz="2800" i="1" dirty="0"/>
              <a:t>C</a:t>
            </a:r>
            <a:r>
              <a:rPr lang="en-US" sz="2800" dirty="0"/>
              <a:t>*.</a:t>
            </a:r>
          </a:p>
        </p:txBody>
      </p:sp>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5257800" y="2743200"/>
            <a:ext cx="312906" cy="369332"/>
          </a:xfrm>
          <a:prstGeom prst="rect">
            <a:avLst/>
          </a:prstGeom>
          <a:noFill/>
        </p:spPr>
        <p:txBody>
          <a:bodyPr wrap="none" rtlCol="0">
            <a:spAutoFit/>
          </a:bodyPr>
          <a:lstStyle/>
          <a:p>
            <a:r>
              <a:rPr lang="en-US"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39757" y="2450068"/>
            <a:ext cx="1006558" cy="369332"/>
          </a:xfrm>
          <a:prstGeom prst="rect">
            <a:avLst/>
          </a:prstGeom>
          <a:noFill/>
        </p:spPr>
        <p:txBody>
          <a:bodyPr wrap="none" rtlCol="0">
            <a:spAutoFit/>
          </a:bodyPr>
          <a:lstStyle/>
          <a:p>
            <a:r>
              <a:rPr lang="en-US" i="1" dirty="0">
                <a:latin typeface="+mn-lt"/>
              </a:rPr>
              <a:t>n</a:t>
            </a:r>
            <a:r>
              <a:rPr lang="en-US" dirty="0">
                <a:latin typeface="+mn-lt"/>
              </a:rPr>
              <a:t>* (goal)</a:t>
            </a:r>
          </a:p>
        </p:txBody>
      </p:sp>
      <p:sp>
        <p:nvSpPr>
          <p:cNvPr id="15" name="Rectangle 14"/>
          <p:cNvSpPr/>
          <p:nvPr/>
        </p:nvSpPr>
        <p:spPr>
          <a:xfrm>
            <a:off x="325266" y="2438402"/>
            <a:ext cx="2140330"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 </a:t>
            </a:r>
            <a:r>
              <a:rPr lang="en-US" i="1" dirty="0">
                <a:latin typeface="+mn-lt"/>
              </a:rPr>
              <a:t>g</a:t>
            </a:r>
            <a:r>
              <a:rPr lang="en-US" dirty="0"/>
              <a:t>(</a:t>
            </a:r>
            <a:r>
              <a:rPr lang="en-US" i="1" dirty="0"/>
              <a:t>n</a:t>
            </a:r>
            <a:r>
              <a:rPr lang="en-US" dirty="0"/>
              <a:t>*) + 0 = </a:t>
            </a:r>
            <a:r>
              <a:rPr lang="en-US" i="1" dirty="0">
                <a:latin typeface="+mn-lt"/>
              </a:rPr>
              <a:t>C</a:t>
            </a:r>
            <a:r>
              <a:rPr lang="en-US" dirty="0">
                <a:latin typeface="+mn-lt"/>
              </a:rPr>
              <a:t>*</a:t>
            </a:r>
          </a:p>
        </p:txBody>
      </p:sp>
      <p:sp>
        <p:nvSpPr>
          <p:cNvPr id="16" name="Rectangle 15"/>
          <p:cNvSpPr/>
          <p:nvPr/>
        </p:nvSpPr>
        <p:spPr>
          <a:xfrm>
            <a:off x="5853718" y="2842736"/>
            <a:ext cx="2395207"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a:t>
            </a:r>
            <a:r>
              <a:rPr lang="en-US" dirty="0">
                <a:sym typeface="Symbol"/>
              </a:rPr>
              <a:t></a:t>
            </a:r>
            <a:r>
              <a:rPr lang="en-US" dirty="0">
                <a:latin typeface="+mn-lt"/>
              </a:rPr>
              <a:t> </a:t>
            </a:r>
            <a:r>
              <a:rPr lang="en-US" i="1" dirty="0"/>
              <a:t>f</a:t>
            </a:r>
            <a:r>
              <a:rPr lang="en-US" dirty="0"/>
              <a:t>(</a:t>
            </a:r>
            <a:r>
              <a:rPr lang="en-US" i="1" dirty="0"/>
              <a:t>n</a:t>
            </a:r>
            <a:r>
              <a:rPr lang="en-US" dirty="0"/>
              <a:t>*) </a:t>
            </a:r>
            <a:r>
              <a:rPr lang="en-US" dirty="0">
                <a:sym typeface="Wingdings" panose="05000000000000000000" pitchFamily="2" charset="2"/>
              </a:rPr>
              <a:t></a:t>
            </a:r>
            <a:r>
              <a:rPr lang="en-US" dirty="0"/>
              <a:t> </a:t>
            </a:r>
            <a:r>
              <a:rPr lang="en-US" i="1" dirty="0"/>
              <a:t>f</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4899173" y="3553659"/>
            <a:ext cx="1519968" cy="369332"/>
          </a:xfrm>
          <a:prstGeom prst="rect">
            <a:avLst/>
          </a:prstGeom>
          <a:noFill/>
        </p:spPr>
        <p:txBody>
          <a:bodyPr wrap="none" rtlCol="0">
            <a:spAutoFit/>
          </a:bodyPr>
          <a:lstStyle/>
          <a:p>
            <a:r>
              <a:rPr lang="en-US" i="1" dirty="0">
                <a:latin typeface="+mn-lt"/>
              </a:rPr>
              <a:t>n’ (other goal)</a:t>
            </a:r>
            <a:endParaRPr lang="en-US" dirty="0">
              <a:latin typeface="+mn-lt"/>
            </a:endParaRPr>
          </a:p>
        </p:txBody>
      </p:sp>
      <p:sp>
        <p:nvSpPr>
          <p:cNvPr id="23" name="Rectangle 22"/>
          <p:cNvSpPr/>
          <p:nvPr/>
        </p:nvSpPr>
        <p:spPr>
          <a:xfrm>
            <a:off x="6649757" y="3593068"/>
            <a:ext cx="2478564" cy="369332"/>
          </a:xfrm>
          <a:prstGeom prst="rect">
            <a:avLst/>
          </a:prstGeom>
        </p:spPr>
        <p:txBody>
          <a:bodyPr wrap="none">
            <a:spAutoFit/>
          </a:bodyPr>
          <a:lstStyle/>
          <a:p>
            <a:r>
              <a:rPr lang="en-US" i="1" dirty="0">
                <a:latin typeface="+mn-lt"/>
              </a:rPr>
              <a:t>g</a:t>
            </a:r>
            <a:r>
              <a:rPr lang="en-US" dirty="0">
                <a:latin typeface="+mn-lt"/>
              </a:rPr>
              <a:t>(</a:t>
            </a:r>
            <a:r>
              <a:rPr lang="en-US" i="1" dirty="0">
                <a:latin typeface="+mn-lt"/>
              </a:rPr>
              <a:t>n'</a:t>
            </a:r>
            <a:r>
              <a:rPr lang="en-US" dirty="0">
                <a:latin typeface="+mn-lt"/>
              </a:rPr>
              <a:t>) </a:t>
            </a:r>
            <a:r>
              <a:rPr lang="en-US" dirty="0">
                <a:latin typeface="+mn-lt"/>
                <a:sym typeface="Symbol"/>
              </a:rPr>
              <a:t> </a:t>
            </a:r>
            <a:r>
              <a:rPr lang="en-US" i="1" dirty="0">
                <a:latin typeface="+mn-lt"/>
              </a:rPr>
              <a:t>f</a:t>
            </a:r>
            <a:r>
              <a:rPr lang="en-US" dirty="0">
                <a:latin typeface="+mn-lt"/>
              </a:rPr>
              <a:t>(</a:t>
            </a:r>
            <a:r>
              <a:rPr lang="en-US" i="1" dirty="0">
                <a:latin typeface="+mn-lt"/>
              </a:rPr>
              <a:t>n</a:t>
            </a:r>
            <a:r>
              <a:rPr lang="en-US" dirty="0">
                <a:latin typeface="+mn-lt"/>
              </a:rPr>
              <a:t>) </a:t>
            </a:r>
            <a:r>
              <a:rPr lang="en-US" dirty="0">
                <a:latin typeface="+mn-lt"/>
                <a:sym typeface="Wingdings" panose="05000000000000000000" pitchFamily="2" charset="2"/>
              </a:rPr>
              <a:t> </a:t>
            </a:r>
            <a:r>
              <a:rPr lang="en-US" i="1" dirty="0"/>
              <a:t>g</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sp>
        <p:nvSpPr>
          <p:cNvPr id="17" name="Rectangle 16">
            <a:extLst>
              <a:ext uri="{FF2B5EF4-FFF2-40B4-BE49-F238E27FC236}">
                <a16:creationId xmlns:a16="http://schemas.microsoft.com/office/drawing/2014/main" id="{356A35BE-A8E7-45DA-8EFF-A8AA655CE1F8}"/>
              </a:ext>
            </a:extLst>
          </p:cNvPr>
          <p:cNvSpPr/>
          <p:nvPr/>
        </p:nvSpPr>
        <p:spPr>
          <a:xfrm>
            <a:off x="6390566" y="1375649"/>
            <a:ext cx="1713931" cy="369332"/>
          </a:xfrm>
          <a:prstGeom prst="rect">
            <a:avLst/>
          </a:prstGeom>
        </p:spPr>
        <p:txBody>
          <a:bodyPr wrap="none">
            <a:spAutoFit/>
          </a:bodyPr>
          <a:lstStyle/>
          <a:p>
            <a:r>
              <a:rPr lang="en-US" i="1" dirty="0"/>
              <a:t>f</a:t>
            </a:r>
            <a:r>
              <a:rPr lang="en-US" dirty="0"/>
              <a:t>(</a:t>
            </a:r>
            <a:r>
              <a:rPr lang="en-US" i="1" dirty="0"/>
              <a:t>n</a:t>
            </a:r>
            <a:r>
              <a:rPr lang="en-US" dirty="0"/>
              <a:t>)</a:t>
            </a:r>
            <a:r>
              <a:rPr lang="en-US" i="1" dirty="0"/>
              <a:t> = g</a:t>
            </a:r>
            <a:r>
              <a:rPr lang="en-US" dirty="0"/>
              <a:t>(</a:t>
            </a:r>
            <a:r>
              <a:rPr lang="en-US" i="1" dirty="0"/>
              <a:t>n</a:t>
            </a:r>
            <a:r>
              <a:rPr lang="en-US" dirty="0"/>
              <a:t>)</a:t>
            </a:r>
            <a:r>
              <a:rPr lang="en-US" i="1" dirty="0"/>
              <a:t> + h</a:t>
            </a:r>
            <a:r>
              <a:rPr lang="en-US" dirty="0"/>
              <a:t>(</a:t>
            </a:r>
            <a:r>
              <a:rPr lang="en-US" i="1" dirty="0"/>
              <a:t>n</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p:sp>
        <p:nvSpPr>
          <p:cNvPr id="3" name="Content Placeholder 2"/>
          <p:cNvSpPr>
            <a:spLocks noGrp="1"/>
          </p:cNvSpPr>
          <p:nvPr>
            <p:ph idx="1"/>
          </p:nvPr>
        </p:nvSpPr>
        <p:spPr/>
        <p:txBody>
          <a:bodyPr/>
          <a:lstStyle/>
          <a:p>
            <a:r>
              <a:rPr lang="en-US" dirty="0"/>
              <a:t>A* is </a:t>
            </a:r>
            <a:r>
              <a:rPr lang="en-US" b="1" dirty="0">
                <a:solidFill>
                  <a:srgbClr val="FF0000"/>
                </a:solidFill>
              </a:rPr>
              <a:t>optimally efficient </a:t>
            </a:r>
          </a:p>
          <a:p>
            <a:pPr lvl="1"/>
            <a:endParaRPr lang="en-US" dirty="0"/>
          </a:p>
          <a:p>
            <a:pPr lvl="1"/>
            <a:r>
              <a:rPr lang="en-US" dirty="0"/>
              <a:t>No other tree-based search algorithm that uses the same heuristic can expand fewer nodes and still be guaranteed to find the optimal solution.</a:t>
            </a:r>
          </a:p>
          <a:p>
            <a:endParaRPr lang="en-US" dirty="0"/>
          </a:p>
          <a:p>
            <a:pPr lvl="1"/>
            <a:r>
              <a:rPr lang="en-US" dirty="0"/>
              <a:t>Any algorithm that does not expand all nodes with </a:t>
            </a:r>
            <a:r>
              <a:rPr lang="en-US" i="1" dirty="0"/>
              <a:t>f</a:t>
            </a:r>
            <a:r>
              <a:rPr lang="en-US" dirty="0"/>
              <a:t>(</a:t>
            </a:r>
            <a:r>
              <a:rPr lang="en-US" i="1" dirty="0"/>
              <a:t>n</a:t>
            </a:r>
            <a:r>
              <a:rPr lang="en-US" dirty="0"/>
              <a:t>) &lt; </a:t>
            </a:r>
            <a:r>
              <a:rPr lang="en-US" i="1" dirty="0"/>
              <a:t>C</a:t>
            </a:r>
            <a:r>
              <a:rPr lang="en-US" dirty="0"/>
              <a:t>* (the lowest cost of going to a goal node) risks missing the optimal solution.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r>
              <a:rPr lang="en-US" sz="2400" i="1" dirty="0"/>
              <a:t>f</a:t>
            </a:r>
            <a:r>
              <a:rPr lang="en-US" sz="2400" dirty="0"/>
              <a:t>(</a:t>
            </a:r>
            <a:r>
              <a:rPr lang="en-US" sz="2400" i="1" dirty="0"/>
              <a:t>n</a:t>
            </a:r>
            <a:r>
              <a:rPr lang="en-US" sz="2400" dirty="0"/>
              <a:t>) </a:t>
            </a:r>
            <a:r>
              <a:rPr lang="en-US" sz="2400" i="1" dirty="0">
                <a:cs typeface="Arial" pitchFamily="34" charset="0"/>
              </a:rPr>
              <a:t>≤</a:t>
            </a:r>
            <a:r>
              <a:rPr lang="en-US" sz="2400" i="1" dirty="0"/>
              <a:t> C* </a:t>
            </a:r>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p:sp>
        <p:nvSpPr>
          <p:cNvPr id="28675" name="Rectangle 3"/>
          <p:cNvSpPr>
            <a:spLocks noGrp="1" noChangeArrowheads="1"/>
          </p:cNvSpPr>
          <p:nvPr>
            <p:ph idx="1"/>
          </p:nvPr>
        </p:nvSpPr>
        <p:spPr>
          <a:xfrm>
            <a:off x="628650" y="1371600"/>
            <a:ext cx="7886700" cy="4351338"/>
          </a:xfrm>
        </p:spPr>
        <p:txBody>
          <a:bodyPr>
            <a:noAutofit/>
          </a:bodyPr>
          <a:lstStyle/>
          <a:p>
            <a:r>
              <a:rPr lang="en-US" sz="2400" dirty="0"/>
              <a:t>Heuristics for the 8-puzzle</a:t>
            </a:r>
          </a:p>
          <a:p>
            <a:pPr lvl="1">
              <a:buNone/>
            </a:pPr>
            <a:r>
              <a:rPr lang="en-US" sz="2400" i="1" dirty="0"/>
              <a:t>h</a:t>
            </a:r>
            <a:r>
              <a:rPr lang="en-US" sz="2400" baseline="-25000" dirty="0"/>
              <a:t>1</a:t>
            </a:r>
            <a:r>
              <a:rPr lang="en-US" sz="2400" dirty="0"/>
              <a:t>(</a:t>
            </a:r>
            <a:r>
              <a:rPr lang="en-US" sz="2400" i="1" dirty="0"/>
              <a:t>n</a:t>
            </a:r>
            <a:r>
              <a:rPr lang="en-US" sz="2400" dirty="0"/>
              <a:t>)</a:t>
            </a:r>
            <a:r>
              <a:rPr lang="en-US" sz="2400" i="1" dirty="0"/>
              <a:t> </a:t>
            </a:r>
            <a:r>
              <a:rPr lang="en-US" sz="2400" dirty="0"/>
              <a:t>= number of misplaced tiles</a:t>
            </a:r>
          </a:p>
          <a:p>
            <a:pPr lvl="1">
              <a:buNone/>
            </a:pPr>
            <a:r>
              <a:rPr lang="en-US" sz="2400" i="1" dirty="0"/>
              <a:t>h</a:t>
            </a:r>
            <a:r>
              <a:rPr lang="en-US" sz="2400" baseline="-25000" dirty="0"/>
              <a:t>2</a:t>
            </a:r>
            <a:r>
              <a:rPr lang="en-US" sz="2400" dirty="0"/>
              <a:t>(</a:t>
            </a:r>
            <a:r>
              <a:rPr lang="en-US" sz="2400" i="1" dirty="0"/>
              <a:t>n</a:t>
            </a:r>
            <a:r>
              <a:rPr lang="en-US" sz="2400" dirty="0"/>
              <a:t>)</a:t>
            </a:r>
            <a:r>
              <a:rPr lang="en-US" sz="2400" i="1" dirty="0"/>
              <a:t> </a:t>
            </a:r>
            <a:r>
              <a:rPr lang="en-US" sz="2400" dirty="0"/>
              <a:t>= total Manhattan distance (number of squares from desired location of each tile)</a:t>
            </a:r>
            <a:br>
              <a:rPr lang="en-US" sz="2400" dirty="0"/>
            </a:br>
            <a:endParaRPr lang="en-US" sz="2400" dirty="0"/>
          </a:p>
          <a:p>
            <a:pPr>
              <a:buFontTx/>
              <a:buNone/>
            </a:pPr>
            <a:endParaRPr lang="en-US" sz="2400" dirty="0"/>
          </a:p>
          <a:p>
            <a:pPr>
              <a:buFontTx/>
              <a:buNone/>
            </a:pPr>
            <a:endParaRPr lang="en-US" sz="2400" dirty="0"/>
          </a:p>
          <a:p>
            <a:pPr>
              <a:buFontTx/>
              <a:buNone/>
            </a:pPr>
            <a:endParaRPr lang="en-US" sz="2400" dirty="0"/>
          </a:p>
          <a:p>
            <a:pPr lvl="1" algn="ctr">
              <a:buNone/>
            </a:pPr>
            <a:br>
              <a:rPr lang="en-US" sz="2400" dirty="0"/>
            </a:br>
            <a:endParaRPr lang="en-US" sz="2400" dirty="0"/>
          </a:p>
          <a:p>
            <a:pPr lvl="1" algn="ctr">
              <a:buNone/>
            </a:pPr>
            <a:r>
              <a:rPr lang="en-US" sz="2400" i="1" dirty="0"/>
              <a:t>h</a:t>
            </a:r>
            <a:r>
              <a:rPr lang="en-US" sz="2400" baseline="-25000" dirty="0"/>
              <a:t>1</a:t>
            </a:r>
            <a:r>
              <a:rPr lang="en-US" sz="2400" dirty="0"/>
              <a:t>(start) = 8</a:t>
            </a:r>
          </a:p>
          <a:p>
            <a:pPr lvl="1" algn="ctr">
              <a:buNone/>
            </a:pPr>
            <a:r>
              <a:rPr lang="en-US" sz="2400" i="1" dirty="0"/>
              <a:t>h</a:t>
            </a:r>
            <a:r>
              <a:rPr lang="en-US" sz="2400" baseline="-25000" dirty="0"/>
              <a:t>2</a:t>
            </a:r>
            <a:r>
              <a:rPr lang="en-US" sz="2400" dirty="0"/>
              <a:t>(start) = 3+1+2+2+2+3+3+2 = 18</a:t>
            </a:r>
          </a:p>
          <a:p>
            <a:r>
              <a:rPr lang="en-US" sz="2400" dirty="0"/>
              <a:t>Are </a:t>
            </a:r>
            <a:r>
              <a:rPr lang="en-US" sz="2400" i="1" dirty="0"/>
              <a:t>h</a:t>
            </a:r>
            <a:r>
              <a:rPr lang="en-US" sz="2400" baseline="-25000" dirty="0"/>
              <a:t>1 </a:t>
            </a:r>
            <a:r>
              <a:rPr lang="en-US" sz="2400" dirty="0"/>
              <a:t>and </a:t>
            </a:r>
            <a:r>
              <a:rPr lang="en-US" sz="2400" i="1" dirty="0"/>
              <a:t>h</a:t>
            </a:r>
            <a:r>
              <a:rPr lang="en-US" sz="2400" baseline="-25000" dirty="0"/>
              <a:t>2 </a:t>
            </a:r>
            <a:r>
              <a:rPr lang="en-US" sz="2400" dirty="0"/>
              <a:t>admissible?</a:t>
            </a:r>
          </a:p>
        </p:txBody>
      </p:sp>
      <p:pic>
        <p:nvPicPr>
          <p:cNvPr id="28677" name="Picture 5" descr="8puzzle"/>
          <p:cNvPicPr>
            <a:picLocks noChangeAspect="1" noChangeArrowheads="1"/>
          </p:cNvPicPr>
          <p:nvPr/>
        </p:nvPicPr>
        <p:blipFill>
          <a:blip r:embed="rId3" cstate="print"/>
          <a:srcRect/>
          <a:stretch>
            <a:fillRect/>
          </a:stretch>
        </p:blipFill>
        <p:spPr bwMode="auto">
          <a:xfrm>
            <a:off x="2524125" y="3048000"/>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4267200" y="6011862"/>
            <a:ext cx="1905000" cy="625474"/>
          </a:xfrm>
          <a:prstGeom prst="wedgeEllipseCallout">
            <a:avLst>
              <a:gd name="adj1" fmla="val -61458"/>
              <a:gd name="adj2" fmla="val -73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r>
              <a:rPr lang="en-US" sz="2000" i="1" dirty="0"/>
              <a:t>h</a:t>
            </a:r>
            <a:r>
              <a:rPr lang="en-US" sz="2000" baseline="-25000" dirty="0"/>
              <a:t>1</a:t>
            </a:r>
            <a:r>
              <a:rPr lang="en-US" sz="2000" dirty="0"/>
              <a:t>(</a:t>
            </a:r>
            <a:r>
              <a:rPr lang="en-US" sz="2000" i="1" dirty="0"/>
              <a:t>n</a:t>
            </a:r>
            <a:r>
              <a:rPr lang="en-US" sz="2000" dirty="0"/>
              <a:t>)</a:t>
            </a:r>
            <a:r>
              <a:rPr lang="en-US" sz="2000" i="1" dirty="0"/>
              <a:t> </a:t>
            </a:r>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r>
              <a:rPr lang="en-US" sz="2000" i="1" dirty="0"/>
              <a:t>h</a:t>
            </a:r>
            <a:r>
              <a:rPr lang="en-US" sz="2000" baseline="-25000" dirty="0"/>
              <a:t>2</a:t>
            </a:r>
            <a:r>
              <a:rPr lang="en-US" sz="2000" dirty="0"/>
              <a:t>(</a:t>
            </a:r>
            <a:r>
              <a:rPr lang="en-US" sz="2000" i="1" dirty="0"/>
              <a:t>n</a:t>
            </a:r>
            <a:r>
              <a:rPr lang="en-US" sz="2000" dirty="0"/>
              <a:t>)</a:t>
            </a:r>
            <a:r>
              <a:rPr lang="en-US" sz="2000" i="1" dirty="0"/>
              <a:t> </a:t>
            </a:r>
            <a:r>
              <a:rPr lang="en-US" sz="2000" dirty="0"/>
              <a:t>gives the shortest solution.</a:t>
            </a:r>
          </a:p>
        </p:txBody>
      </p:sp>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3" cstate="print"/>
          <a:srcRect/>
          <a:stretch>
            <a:fillRect/>
          </a:stretch>
        </p:blipFill>
        <p:spPr bwMode="auto">
          <a:xfrm>
            <a:off x="762000" y="4467225"/>
            <a:ext cx="4257675" cy="2162175"/>
          </a:xfrm>
          <a:prstGeom prst="rect">
            <a:avLst/>
          </a:prstGeom>
          <a:noFill/>
        </p:spPr>
      </p:pic>
      <p:sp>
        <p:nvSpPr>
          <p:cNvPr id="2" name="Rectangle 1">
            <a:extLst>
              <a:ext uri="{FF2B5EF4-FFF2-40B4-BE49-F238E27FC236}">
                <a16:creationId xmlns:a16="http://schemas.microsoft.com/office/drawing/2014/main" id="{16A7BB08-C7D6-4FA0-8AAE-E2FDBC693D13}"/>
              </a:ext>
            </a:extLst>
          </p:cNvPr>
          <p:cNvSpPr/>
          <p:nvPr/>
        </p:nvSpPr>
        <p:spPr>
          <a:xfrm>
            <a:off x="5276850" y="4912063"/>
            <a:ext cx="3714750" cy="1015663"/>
          </a:xfrm>
          <a:prstGeom prst="rect">
            <a:avLst/>
          </a:prstGeom>
        </p:spPr>
        <p:txBody>
          <a:bodyPr wrap="square">
            <a:spAutoFit/>
          </a:bodyPr>
          <a:lstStyle/>
          <a:p>
            <a:r>
              <a:rPr lang="en-US" sz="2000" i="1" dirty="0"/>
              <a:t>h</a:t>
            </a:r>
            <a:r>
              <a:rPr lang="en-US" sz="2000" baseline="-25000" dirty="0"/>
              <a:t>1</a:t>
            </a:r>
            <a:r>
              <a:rPr lang="en-US" sz="2000" dirty="0"/>
              <a:t>(start) = 8</a:t>
            </a:r>
          </a:p>
          <a:p>
            <a:endParaRPr lang="en-US" sz="2000" i="1" dirty="0"/>
          </a:p>
          <a:p>
            <a:r>
              <a:rPr lang="en-US" sz="2000" i="1" dirty="0"/>
              <a:t>h</a:t>
            </a:r>
            <a:r>
              <a:rPr lang="en-US" sz="2000" baseline="-25000" dirty="0"/>
              <a:t>2</a:t>
            </a:r>
            <a:r>
              <a:rPr lang="en-US" sz="2000" dirty="0"/>
              <a:t>(start) = 3+1+2+2+2+3+3+2 = 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p:sp>
        <p:nvSpPr>
          <p:cNvPr id="3" name="Content Placeholder 2"/>
          <p:cNvSpPr>
            <a:spLocks noGrp="1"/>
          </p:cNvSpPr>
          <p:nvPr>
            <p:ph idx="1"/>
          </p:nvPr>
        </p:nvSpPr>
        <p:spPr/>
        <p:txBody>
          <a:bodyPr/>
          <a:lstStyle/>
          <a:p>
            <a:r>
              <a:rPr lang="en-US" sz="2400" dirty="0"/>
              <a:t>Let h</a:t>
            </a:r>
            <a:r>
              <a:rPr lang="en-US" sz="2400" baseline="-25000" dirty="0"/>
              <a:t>3</a:t>
            </a:r>
            <a:r>
              <a:rPr lang="en-US" sz="2400" dirty="0"/>
              <a:t>(n)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i="1" dirty="0"/>
              <a:t>pattern database.</a:t>
            </a:r>
          </a:p>
        </p:txBody>
      </p:sp>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3"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371600"/>
                <a:ext cx="7886700" cy="4351338"/>
              </a:xfrm>
            </p:spPr>
            <p:txBody>
              <a:bodyPr/>
              <a:lstStyle/>
              <a:p>
                <a:pPr marL="0" indent="0">
                  <a:buNone/>
                </a:pPr>
                <a:r>
                  <a:rPr lang="en-US" sz="2800" b="1" dirty="0"/>
                  <a:t>Definition: </a:t>
                </a:r>
                <a:r>
                  <a:rPr lang="en-US" sz="2800" dirty="0"/>
                  <a:t>If </a:t>
                </a:r>
                <a:r>
                  <a:rPr lang="en-US" sz="2800" i="1" dirty="0"/>
                  <a:t>h</a:t>
                </a:r>
                <a:r>
                  <a:rPr lang="en-US" sz="2800" baseline="-25000" dirty="0"/>
                  <a:t>1 </a:t>
                </a:r>
                <a:r>
                  <a:rPr lang="en-US" sz="2800" dirty="0"/>
                  <a:t>and </a:t>
                </a:r>
                <a:r>
                  <a:rPr lang="en-US" sz="2800" i="1" dirty="0"/>
                  <a:t>h</a:t>
                </a:r>
                <a:r>
                  <a:rPr lang="en-US" sz="2800" baseline="-25000" dirty="0"/>
                  <a:t>2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r>
                  <a:rPr lang="en-US" sz="2800" i="1" dirty="0"/>
                  <a:t>n,</a:t>
                </a:r>
                <a:r>
                  <a:rPr lang="en-US" sz="2800" dirty="0"/>
                  <a:t> then </a:t>
                </a:r>
                <a:br>
                  <a:rPr lang="en-US" sz="2800" dirty="0"/>
                </a:br>
                <a:r>
                  <a:rPr lang="en-US" sz="2800" i="1" dirty="0"/>
                  <a:t>h</a:t>
                </a:r>
                <a:r>
                  <a:rPr lang="en-US" sz="2800" baseline="-25000" dirty="0"/>
                  <a:t>2</a:t>
                </a:r>
                <a:r>
                  <a:rPr lang="en-US" sz="2800" i="1" dirty="0"/>
                  <a:t> </a:t>
                </a:r>
                <a:r>
                  <a:rPr lang="en-US" sz="2800" dirty="0">
                    <a:solidFill>
                      <a:srgbClr val="FF0000"/>
                    </a:solidFill>
                  </a:rPr>
                  <a:t>dominates</a:t>
                </a:r>
                <a:r>
                  <a:rPr lang="en-US" sz="2800" dirty="0"/>
                  <a:t> </a:t>
                </a:r>
                <a:r>
                  <a:rPr lang="en-US" sz="2800" i="1" dirty="0"/>
                  <a:t>h</a:t>
                </a:r>
                <a:r>
                  <a:rPr lang="en-US" sz="2800" baseline="-25000" dirty="0"/>
                  <a:t>1</a:t>
                </a:r>
                <a:r>
                  <a:rPr lang="en-US" sz="2800" i="1" dirty="0"/>
                  <a:t> </a:t>
                </a:r>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r>
                  <a:rPr lang="en-US" sz="2400" i="1" dirty="0"/>
                  <a:t>h</a:t>
                </a:r>
                <a:r>
                  <a:rPr lang="en-US" sz="2400" baseline="-25000" dirty="0"/>
                  <a:t>2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371600"/>
                <a:ext cx="7886700" cy="4351338"/>
              </a:xfrm>
              <a:blipFill>
                <a:blip r:embed="rId3"/>
                <a:stretch>
                  <a:fillRect l="-1546" t="-2241" r="-8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d):</a:t>
            </a:r>
          </a:p>
          <a:p>
            <a:endParaRPr lang="en-US" sz="2400" dirty="0"/>
          </a:p>
          <a:p>
            <a:r>
              <a:rPr lang="en-US" sz="2400" i="1" dirty="0"/>
              <a:t>d=</a:t>
            </a:r>
            <a:r>
              <a:rPr lang="en-US" sz="2400" dirty="0"/>
              <a:t>12</a:t>
            </a:r>
            <a:r>
              <a:rPr lang="en-US" sz="2400" i="1" dirty="0"/>
              <a:t>	</a:t>
            </a:r>
            <a:r>
              <a:rPr lang="en-US" sz="2400" dirty="0"/>
              <a:t>IDS      = 3,644,035 nodes</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227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73 nodes </a:t>
            </a:r>
          </a:p>
          <a:p>
            <a:endParaRPr lang="en-US" sz="2400" i="1" dirty="0"/>
          </a:p>
          <a:p>
            <a:r>
              <a:rPr lang="en-US" sz="2400" i="1" dirty="0"/>
              <a:t>d=</a:t>
            </a:r>
            <a:r>
              <a:rPr lang="en-US" sz="2400" dirty="0"/>
              <a:t>24 </a:t>
            </a:r>
            <a:r>
              <a:rPr lang="en-US" sz="2400" i="1" dirty="0"/>
              <a:t>	</a:t>
            </a:r>
            <a:r>
              <a:rPr lang="en-US" sz="2400" dirty="0"/>
              <a:t>IDS      ≈ 54,000,000,000 nodes </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39,135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1,641 nodes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oMath>
                </a14:m>
                <a:r>
                  <a:rPr lang="en-US" sz="2800" dirty="0"/>
                  <a:t>but none of them dominates the others</a:t>
                </a:r>
              </a:p>
              <a:p>
                <a:r>
                  <a:rPr lang="en-US" sz="2800" dirty="0"/>
                  <a:t>How can we combine them?</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E9A008-7AFB-488C-9B9A-D0749557301F}"/>
              </a:ext>
            </a:extLst>
          </p:cNvPr>
          <p:cNvSpPr/>
          <p:nvPr/>
        </p:nvSpPr>
        <p:spPr>
          <a:xfrm>
            <a:off x="533400" y="4110037"/>
            <a:ext cx="7696200" cy="22907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575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a:p>
                <a:pPr marL="342900" lvl="1" indent="0" algn="ctr">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f</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r>
                        <a:rPr lang="en-US" sz="2600" b="0" i="1" smtClean="0">
                          <a:latin typeface="Cambria Math" panose="02040503050406030204" pitchFamily="18" charset="0"/>
                        </a:rPr>
                        <m:t>h</m:t>
                      </m:r>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oMath>
                  </m:oMathPara>
                </a14:m>
                <a:endParaRPr lang="en-US" sz="2600" dirty="0"/>
              </a:p>
              <a:p>
                <a:pPr marL="342900" lvl="1" indent="0">
                  <a:buNone/>
                </a:pPr>
                <a:endParaRPr lang="en-US" dirty="0"/>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a:p>
                <a:pPr marL="0" indent="0">
                  <a:buNone/>
                </a:pPr>
                <a:r>
                  <a:rPr lang="en-US" dirty="0"/>
                  <a:t>Weighted A*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1&lt;</m:t>
                    </m:r>
                    <m:r>
                      <a:rPr lang="en-US" i="1">
                        <a:latin typeface="Cambria Math" panose="02040503050406030204" pitchFamily="18" charset="0"/>
                      </a:rPr>
                      <m:t>𝑊</m:t>
                    </m:r>
                    <m:r>
                      <a:rPr lang="en-US" b="0" i="1" smtClean="0">
                        <a:latin typeface="Cambria Math" panose="02040503050406030204" pitchFamily="18" charset="0"/>
                      </a:rPr>
                      <m:t>&lt;∞)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575175"/>
              </a:xfrm>
              <a:blipFill>
                <a:blip r:embed="rId3"/>
                <a:stretch>
                  <a:fillRect l="-696" t="-1731"/>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3"/>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4"/>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5"/>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6"/>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7"/>
              </a:rPr>
              <a:t>Wikipedia</a:t>
            </a:r>
            <a:endParaRPr lang="en-US" dirty="0"/>
          </a:p>
        </p:txBody>
      </p:sp>
      <p:pic>
        <p:nvPicPr>
          <p:cNvPr id="11" name="Picture 10">
            <a:extLst>
              <a:ext uri="{FF2B5EF4-FFF2-40B4-BE49-F238E27FC236}">
                <a16:creationId xmlns:a16="http://schemas.microsoft.com/office/drawing/2014/main" id="{57C8AA9A-F3A5-4921-B471-77B6DF642A62}"/>
              </a:ext>
            </a:extLst>
          </p:cNvPr>
          <p:cNvPicPr>
            <a:picLocks noChangeAspect="1"/>
          </p:cNvPicPr>
          <p:nvPr/>
        </p:nvPicPr>
        <p:blipFill rotWithShape="1">
          <a:blip r:embed="rId3"/>
          <a:srcRect l="41319" t="30823" r="42500" b="38814"/>
          <a:stretch/>
        </p:blipFill>
        <p:spPr>
          <a:xfrm>
            <a:off x="520728" y="2426532"/>
            <a:ext cx="2126827" cy="2081136"/>
          </a:xfrm>
          <a:prstGeom prst="rect">
            <a:avLst/>
          </a:prstGeom>
        </p:spPr>
      </p:pic>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“thrashing” (regenerating forgotten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59724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8" name="Rectangle 17"/>
          <p:cNvSpPr/>
          <p:nvPr/>
        </p:nvSpPr>
        <p:spPr>
          <a:xfrm>
            <a:off x="5952669"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5972453"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250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156509" y="3669268"/>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p>
          <a:p>
            <a:pPr algn="ctr" eaLnBrk="1" fontAlgn="auto" hangingPunct="1">
              <a:spcBef>
                <a:spcPts val="0"/>
              </a:spcBef>
              <a:spcAft>
                <a:spcPts val="0"/>
              </a:spcAft>
              <a:defRPr/>
            </a:pPr>
            <a:r>
              <a:rPr lang="en-US" dirty="0"/>
              <a:t>More with cycles</a:t>
            </a:r>
            <a:endParaRPr lang="en-US" dirty="0">
              <a:latin typeface="+mn-lt"/>
            </a:endParaRPr>
          </a:p>
        </p:txBody>
      </p:sp>
      <p:sp>
        <p:nvSpPr>
          <p:cNvPr id="24" name="Rectangle 23"/>
          <p:cNvSpPr/>
          <p:nvPr/>
        </p:nvSpPr>
        <p:spPr>
          <a:xfrm>
            <a:off x="7156510"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5" name="Rectangle 24"/>
          <p:cNvSpPr/>
          <p:nvPr/>
        </p:nvSpPr>
        <p:spPr>
          <a:xfrm>
            <a:off x="5562600" y="28194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60362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7" name="Rectangle 16"/>
          <p:cNvSpPr/>
          <p:nvPr/>
        </p:nvSpPr>
        <p:spPr>
          <a:xfrm>
            <a:off x="5690218" y="28956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
        <p:nvSpPr>
          <p:cNvPr id="18" name="Rectangle 17"/>
          <p:cNvSpPr/>
          <p:nvPr/>
        </p:nvSpPr>
        <p:spPr>
          <a:xfrm>
            <a:off x="6016478"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6036262"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888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226732" y="3669268"/>
            <a:ext cx="1760867" cy="923330"/>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br>
              <a:rPr lang="en-US" dirty="0">
                <a:latin typeface="+mn-lt"/>
              </a:rPr>
            </a:br>
            <a:r>
              <a:rPr lang="en-US" dirty="0">
                <a:latin typeface="+mn-lt"/>
              </a:rPr>
              <a:t>more with cycles</a:t>
            </a:r>
          </a:p>
          <a:p>
            <a:pPr algn="ctr" eaLnBrk="1" fontAlgn="auto" hangingPunct="1">
              <a:spcBef>
                <a:spcPts val="0"/>
              </a:spcBef>
              <a:spcAft>
                <a:spcPts val="0"/>
              </a:spcAft>
              <a:defRPr/>
            </a:pPr>
            <a:endParaRPr lang="en-US" dirty="0">
              <a:latin typeface="+mn-lt"/>
            </a:endParaRPr>
          </a:p>
        </p:txBody>
      </p:sp>
      <p:sp>
        <p:nvSpPr>
          <p:cNvPr id="24" name="Rectangle 23"/>
          <p:cNvSpPr/>
          <p:nvPr/>
        </p:nvSpPr>
        <p:spPr>
          <a:xfrm>
            <a:off x="7220318"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p:sp>
        <p:nvSpPr>
          <p:cNvPr id="27" name="Rectangle 26"/>
          <p:cNvSpPr/>
          <p:nvPr/>
        </p:nvSpPr>
        <p:spPr>
          <a:xfrm>
            <a:off x="6825905" y="5181600"/>
            <a:ext cx="186089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O(</a:t>
            </a:r>
            <a:r>
              <a:rPr lang="en-US" dirty="0" err="1">
                <a:latin typeface="+mn-lt"/>
              </a:rPr>
              <a:t>b</a:t>
            </a:r>
            <a:r>
              <a:rPr lang="en-US" baseline="30000" dirty="0" err="1">
                <a:latin typeface="+mn-lt"/>
              </a:rPr>
              <a:t>m</a:t>
            </a:r>
            <a:r>
              <a:rPr lang="en-US" dirty="0">
                <a:latin typeface="+mn-lt"/>
              </a:rPr>
              <a:t>)</a:t>
            </a:r>
          </a:p>
        </p:txBody>
      </p:sp>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p:sp>
        <p:nvSpPr>
          <p:cNvPr id="30" name="Rectangle 29"/>
          <p:cNvSpPr/>
          <p:nvPr/>
        </p:nvSpPr>
        <p:spPr>
          <a:xfrm>
            <a:off x="6907675" y="5498068"/>
            <a:ext cx="1706236"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O(</a:t>
            </a:r>
            <a:r>
              <a:rPr lang="en-US" dirty="0" err="1">
                <a:latin typeface="+mn-lt"/>
              </a:rPr>
              <a:t>bd</a:t>
            </a:r>
            <a:r>
              <a:rPr lang="en-US" dirty="0">
                <a:latin typeface="+mn-lt"/>
              </a:rPr>
              <a:t>)</a:t>
            </a:r>
          </a:p>
        </p:txBody>
      </p:sp>
      <p:sp>
        <p:nvSpPr>
          <p:cNvPr id="35" name="Rectangle 34"/>
          <p:cNvSpPr/>
          <p:nvPr/>
        </p:nvSpPr>
        <p:spPr>
          <a:xfrm>
            <a:off x="5474009" y="6183868"/>
            <a:ext cx="37461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g(n)+h(n) </a:t>
            </a:r>
            <a:r>
              <a:rPr lang="en-US" dirty="0">
                <a:cs typeface="Arial" pitchFamily="34" charset="0"/>
              </a:rPr>
              <a:t>≤</a:t>
            </a:r>
            <a:r>
              <a:rPr lang="en-US" dirty="0">
                <a:latin typeface="+mn-lt"/>
              </a:rPr>
              <a:t> C*</a:t>
            </a:r>
          </a:p>
        </p:txBody>
      </p:sp>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a:t>
            </a:r>
            <a:r>
              <a:rPr lang="en-US" sz="2000" dirty="0"/>
              <a:t> of an evaluation function.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577378729"/>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ctr"/>
                          <a:r>
                            <a:rPr lang="en-US" sz="2000" b="1" dirty="0"/>
                            <a:t>Search Strategy</a:t>
                          </a:r>
                        </a:p>
                      </a:txBody>
                      <a:tcPr/>
                    </a:tc>
                    <a:tc>
                      <a:txBody>
                        <a:bodyPr/>
                        <a:lstStyle/>
                        <a:p>
                          <a:pPr algn="ctr"/>
                          <a:r>
                            <a:rPr lang="en-US" sz="2000" dirty="0"/>
                            <a:t>Evaluation function</a:t>
                          </a:r>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 uniform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 cost</a:t>
                          </a:r>
                        </a:p>
                      </a:txBody>
                      <a:tcPr/>
                    </a:tc>
                    <a:extLst>
                      <a:ext uri="{0D108BD9-81ED-4DB2-BD59-A6C34878D82A}">
                        <a16:rowId xmlns:a16="http://schemas.microsoft.com/office/drawing/2014/main" val="3724469291"/>
                      </a:ext>
                    </a:extLst>
                  </a:tr>
                  <a:tr h="370840">
                    <a:tc>
                      <a:txBody>
                        <a:bodyPr/>
                        <a:lstStyle/>
                        <a:p>
                          <a:r>
                            <a:rPr lang="en-US" sz="2000" b="1" dirty="0"/>
                            <a:t>DFS/IDS (see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577378729"/>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ctr"/>
                          <a:r>
                            <a:rPr lang="en-US" sz="2000" b="1" dirty="0"/>
                            <a:t>Search Strategy</a:t>
                          </a:r>
                        </a:p>
                      </a:txBody>
                      <a:tcPr/>
                    </a:tc>
                    <a:tc>
                      <a:txBody>
                        <a:bodyPr/>
                        <a:lstStyle/>
                        <a:p>
                          <a:pPr algn="ctr"/>
                          <a:r>
                            <a:rPr lang="en-US" sz="2000" dirty="0"/>
                            <a:t>Evaluation function</a:t>
                          </a:r>
                        </a:p>
                      </a:txBody>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3"/>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3"/>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below)</a:t>
                          </a:r>
                        </a:p>
                      </a:txBody>
                      <a:tcPr/>
                    </a:tc>
                    <a:tc>
                      <a:txBody>
                        <a:bodyPr/>
                        <a:lstStyle/>
                        <a:p>
                          <a:endParaRPr lang="en-US"/>
                        </a:p>
                      </a:txBody>
                      <a:tcPr>
                        <a:blipFill>
                          <a:blip r:embed="rId3"/>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3"/>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3"/>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9974</TotalTime>
  <Words>5138</Words>
  <Application>Microsoft Office PowerPoint</Application>
  <PresentationFormat>On-screen Show (4:3)</PresentationFormat>
  <Paragraphs>765</Paragraphs>
  <Slides>78</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vt:lpstr>
      <vt:lpstr>Dominance</vt:lpstr>
      <vt:lpstr>Combining heuristics</vt:lpstr>
      <vt:lpstr>Satisficing Search: Weighted A* search</vt:lpstr>
      <vt:lpstr>Example of weighted A* search</vt:lpstr>
      <vt:lpstr>Memory-bounded search</vt:lpstr>
      <vt:lpstr>Uninformed search strategies</vt:lpstr>
      <vt:lpstr>All search strategies</vt:lpstr>
      <vt:lpstr>Implementation as Best-first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95</cp:revision>
  <dcterms:created xsi:type="dcterms:W3CDTF">2020-09-15T14:04:03Z</dcterms:created>
  <dcterms:modified xsi:type="dcterms:W3CDTF">2021-09-29T15:18:12Z</dcterms:modified>
</cp:coreProperties>
</file>